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2" r:id="rId3"/>
    <p:sldId id="381" r:id="rId4"/>
    <p:sldId id="383" r:id="rId5"/>
    <p:sldId id="385" r:id="rId6"/>
    <p:sldId id="386" r:id="rId7"/>
    <p:sldId id="387" r:id="rId8"/>
    <p:sldId id="32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834"/>
    <a:srgbClr val="20193F"/>
    <a:srgbClr val="A053D5"/>
    <a:srgbClr val="18132F"/>
    <a:srgbClr val="4B2979"/>
    <a:srgbClr val="7331B5"/>
    <a:srgbClr val="65329E"/>
    <a:srgbClr val="2B2153"/>
    <a:srgbClr val="30255D"/>
    <a:srgbClr val="7F5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E7A54C-A066-4960-B602-B456C80489FA}" v="62" dt="2024-10-04T16:06:33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4" autoAdjust="0"/>
    <p:restoredTop sz="94660"/>
  </p:normalViewPr>
  <p:slideViewPr>
    <p:cSldViewPr snapToGrid="0">
      <p:cViewPr>
        <p:scale>
          <a:sx n="30" d="100"/>
          <a:sy n="30" d="100"/>
        </p:scale>
        <p:origin x="2720" y="4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ill" userId="41dba03d-e58d-4389-9894-554c10310ba4" providerId="ADAL" clId="{C1E7A54C-A066-4960-B602-B456C80489FA}"/>
    <pc:docChg chg="modSld">
      <pc:chgData name="Michael Hill" userId="41dba03d-e58d-4389-9894-554c10310ba4" providerId="ADAL" clId="{C1E7A54C-A066-4960-B602-B456C80489FA}" dt="2024-10-04T16:06:33.384" v="68" actId="1036"/>
      <pc:docMkLst>
        <pc:docMk/>
      </pc:docMkLst>
      <pc:sldChg chg="modSp mod">
        <pc:chgData name="Michael Hill" userId="41dba03d-e58d-4389-9894-554c10310ba4" providerId="ADAL" clId="{C1E7A54C-A066-4960-B602-B456C80489FA}" dt="2024-10-04T16:06:33.384" v="68" actId="1036"/>
        <pc:sldMkLst>
          <pc:docMk/>
          <pc:sldMk cId="930672536" sldId="383"/>
        </pc:sldMkLst>
        <pc:spChg chg="mod">
          <ac:chgData name="Michael Hill" userId="41dba03d-e58d-4389-9894-554c10310ba4" providerId="ADAL" clId="{C1E7A54C-A066-4960-B602-B456C80489FA}" dt="2024-10-04T16:05:57.023" v="10" actId="20577"/>
          <ac:spMkLst>
            <pc:docMk/>
            <pc:sldMk cId="930672536" sldId="383"/>
            <ac:spMk id="3" creationId="{1952EB97-8858-E965-3685-2366E07B4928}"/>
          </ac:spMkLst>
        </pc:spChg>
        <pc:grpChg chg="mod">
          <ac:chgData name="Michael Hill" userId="41dba03d-e58d-4389-9894-554c10310ba4" providerId="ADAL" clId="{C1E7A54C-A066-4960-B602-B456C80489FA}" dt="2024-10-04T16:06:33.384" v="68" actId="1036"/>
          <ac:grpSpMkLst>
            <pc:docMk/>
            <pc:sldMk cId="930672536" sldId="383"/>
            <ac:grpSpMk id="2" creationId="{0B643E66-AD9C-6DCD-4547-9860009A1800}"/>
          </ac:grpSpMkLst>
        </pc:grpChg>
        <pc:picChg chg="mod">
          <ac:chgData name="Michael Hill" userId="41dba03d-e58d-4389-9894-554c10310ba4" providerId="ADAL" clId="{C1E7A54C-A066-4960-B602-B456C80489FA}" dt="2024-10-04T16:06:33.384" v="68" actId="1036"/>
          <ac:picMkLst>
            <pc:docMk/>
            <pc:sldMk cId="930672536" sldId="383"/>
            <ac:picMk id="5" creationId="{BEFBD7BA-EA77-C293-1C1F-D61CEC2446C1}"/>
          </ac:picMkLst>
        </pc:picChg>
        <pc:picChg chg="mod">
          <ac:chgData name="Michael Hill" userId="41dba03d-e58d-4389-9894-554c10310ba4" providerId="ADAL" clId="{C1E7A54C-A066-4960-B602-B456C80489FA}" dt="2024-10-04T16:06:33.384" v="68" actId="1036"/>
          <ac:picMkLst>
            <pc:docMk/>
            <pc:sldMk cId="930672536" sldId="383"/>
            <ac:picMk id="10" creationId="{6B9CC719-6AE9-28EF-F311-CFA913B32714}"/>
          </ac:picMkLst>
        </pc:picChg>
      </pc:sldChg>
      <pc:sldChg chg="modSp mod">
        <pc:chgData name="Michael Hill" userId="41dba03d-e58d-4389-9894-554c10310ba4" providerId="ADAL" clId="{C1E7A54C-A066-4960-B602-B456C80489FA}" dt="2024-10-04T16:03:18.889" v="1" actId="20577"/>
        <pc:sldMkLst>
          <pc:docMk/>
          <pc:sldMk cId="3510277126" sldId="385"/>
        </pc:sldMkLst>
        <pc:spChg chg="mod">
          <ac:chgData name="Michael Hill" userId="41dba03d-e58d-4389-9894-554c10310ba4" providerId="ADAL" clId="{C1E7A54C-A066-4960-B602-B456C80489FA}" dt="2024-10-04T16:03:18.889" v="1" actId="20577"/>
          <ac:spMkLst>
            <pc:docMk/>
            <pc:sldMk cId="3510277126" sldId="385"/>
            <ac:spMk id="3" creationId="{1952EB97-8858-E965-3685-2366E07B49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2A0E-95C2-43DC-2861-20BCC5D0B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B0673-CAFF-9EE0-1B6E-9DD8CFA3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F06C-335B-8E6D-C207-A27CC857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1558-5553-CAD4-E039-4805E11D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511D-4C2C-A653-2524-9E0D0F6F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E78F-59F6-27D7-55F4-AC3E009E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1FA41-96FC-08C4-1550-D5B675051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09211-2DC1-66C1-664D-3CE4279F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C1DF-E2F3-75F8-5C18-22E40DB5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51F4-3CC5-E620-4B49-77E260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574D7-5CC0-229C-1E4D-4259E3ADD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23502-FE67-6E6B-05B6-0B476CC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0264-479B-5B14-996D-02BA08480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3D37F-ABC0-AF20-29A1-4272386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81F11-7D19-E831-B3C5-03BDD027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DF6B-4196-513E-4B79-1BA01C7A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F0A5-753B-581B-10B3-17691C07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11A7-BDE8-E4EC-ABD3-08E3B89B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637E-ED33-2BB1-4FF1-3C82A0D6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44B1A-D41E-B1AC-628A-0FCF488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93F0-E92A-3788-2060-BE0D0A88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AD8BE-B165-6EE7-ED25-EBDCBB8C4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8C57-0CED-6D98-92AA-4C61B307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AE8F8-0936-A8D9-6F9E-6F8C1B55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BC5D-542B-814D-0839-35219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B0E6-A6C6-21D3-149A-F737F32E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3EA9-2C7A-BFDC-D420-5CAE2508C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84AE2-4023-D10F-86D4-6053B7A91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3108-AEFF-97C7-090A-FEE21E7C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17EB-1822-4DEA-BC31-BB0021AD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D19C1-A991-259D-54B8-1779F478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93D1-A3D7-D459-B35B-910B4505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692D-D890-DC05-6CB5-31796CEE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90491-2643-7CEF-8DF7-9FCA4020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DD468-A762-86F5-6E3B-321050E85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0688E-7B4E-3EF3-76F4-0A91DFBD3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055A7-6C2D-04EB-BC56-D67EAE8B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CE67F-906A-05D5-908E-FD6D813B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6CA14-88F8-E220-F014-5F92CE01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999D-88DB-49B8-8146-06EBFA0F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7224B-7E10-F5E9-B353-84A53C7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1E90C-6FB8-8345-A3D3-2D5AC5B8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99401-8F11-BAA8-504B-548A2487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1DBE15-46B1-BE65-7A28-688CC397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DCE7-D766-71F7-B584-B9C82759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84C1C-8461-8968-B6E6-518FC0D4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00C6-532F-C99A-E6FE-A147ED51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8479-B369-3354-01CC-1B562B5A1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F9220-95F5-56D4-5FEF-27B0E3EB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05C74-D1F7-51C5-D75A-9062387F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3B8C4-9D64-68EF-64E2-AF0AFA0E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48BE-7BA3-8742-8D16-6E9C550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E492-35EB-4466-7C09-74842614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1F4D-06E8-B2FB-435D-1C32E9F0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E018-544E-C888-D331-5E5DF789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9E6-F2B8-7FA0-31A0-E83991C5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2A5B4-0B11-DF1E-7C94-F3002127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8B63-893F-E641-86D2-E0526DE1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D9EDA-1997-F916-BE26-6972C073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74C0-723A-7964-335B-83690AFE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B987D-183F-022F-3883-40B115949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DDA48-E58B-4B8E-8E38-4CDAF2E248C9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CC38F-19EF-9CB6-6C67-F2633B708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96E5-0DB3-8C8C-37DE-C72BBE6D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95B0C-978B-49DF-9A92-57CAE6218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9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9214A-C5D2-B455-68C4-8D07C7E74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1702" y="1659325"/>
            <a:ext cx="5810602" cy="2826656"/>
          </a:xfrm>
        </p:spPr>
        <p:txBody>
          <a:bodyPr>
            <a:normAutofit fontScale="90000"/>
          </a:bodyPr>
          <a:lstStyle/>
          <a:p>
            <a:r>
              <a:rPr lang="en-US" sz="7300" b="1" i="1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Computational Thinking, Problem Solving,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7990"/>
            <a:ext cx="9144000" cy="714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Debug Day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TOPIC 4.0 – Computational thinking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803791-3323-5BB2-D425-9F43F6234F41}"/>
              </a:ext>
            </a:extLst>
          </p:cNvPr>
          <p:cNvGrpSpPr/>
          <p:nvPr/>
        </p:nvGrpSpPr>
        <p:grpSpPr>
          <a:xfrm rot="10800000">
            <a:off x="536853" y="989331"/>
            <a:ext cx="6496493" cy="2439669"/>
            <a:chOff x="2441933" y="-377151"/>
            <a:chExt cx="6496493" cy="2439669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15D0F600-D785-7A03-FE44-8FBDC5F8905E}"/>
                </a:ext>
              </a:extLst>
            </p:cNvPr>
            <p:cNvSpPr/>
            <p:nvPr/>
          </p:nvSpPr>
          <p:spPr>
            <a:xfrm rot="16200000">
              <a:off x="5096879" y="-1424341"/>
              <a:ext cx="2439669" cy="4534049"/>
            </a:xfrm>
            <a:prstGeom prst="trapezoid">
              <a:avLst>
                <a:gd name="adj" fmla="val 20878"/>
              </a:avLst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 rot="10800000">
              <a:off x="2441933" y="137379"/>
              <a:ext cx="6496493" cy="1569660"/>
            </a:xfrm>
            <a:prstGeom prst="rect">
              <a:avLst/>
            </a:prstGeom>
            <a:noFill/>
            <a:scene3d>
              <a:camera prst="perspectiveContrastingLeftFacing" fov="5400000">
                <a:rot lat="0" lon="1920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n w="381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TOPIC 4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0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Jungle Wallpapers - Top Free Jungle Backgrounds - WallpaperAccess">
            <a:extLst>
              <a:ext uri="{FF2B5EF4-FFF2-40B4-BE49-F238E27FC236}">
                <a16:creationId xmlns:a16="http://schemas.microsoft.com/office/drawing/2014/main" id="{6472C9F7-5CCD-D74B-CF2E-7C1EEA16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98" y="622583"/>
            <a:ext cx="13043506" cy="81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163" y="2437087"/>
            <a:ext cx="9622098" cy="414505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Welcome to Debug Forest, where the code is as buggy as the trees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We’ll be helping to rid the forest of its code bugs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Hopefully not the real ones, as those contribute to the ecosystem in important ways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You’ll be given code and tasked with finding and fixing the bugs in it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9" y="1045596"/>
            <a:ext cx="6949857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7" y="1483980"/>
              <a:ext cx="82232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It’s a jungle out there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anging Vines Png by Moonglowlilly on DeviantArt">
            <a:extLst>
              <a:ext uri="{FF2B5EF4-FFF2-40B4-BE49-F238E27FC236}">
                <a16:creationId xmlns:a16="http://schemas.microsoft.com/office/drawing/2014/main" id="{66E370CF-A364-8B66-FC23-74BD87D7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06" y="-233925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anging Vines Png by Moonglowlilly on DeviantArt">
            <a:extLst>
              <a:ext uri="{FF2B5EF4-FFF2-40B4-BE49-F238E27FC236}">
                <a16:creationId xmlns:a16="http://schemas.microsoft.com/office/drawing/2014/main" id="{8D104FD4-9FF7-70CA-D689-38D768E7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54" y="-294957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anging Vines Png by Moonglowlilly on DeviantArt">
            <a:extLst>
              <a:ext uri="{FF2B5EF4-FFF2-40B4-BE49-F238E27FC236}">
                <a16:creationId xmlns:a16="http://schemas.microsoft.com/office/drawing/2014/main" id="{0A9E8935-17E3-AD34-2155-03A05AA3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236" y="-294957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edian – Pokérap GS (Johto) by Pokémon">
            <a:extLst>
              <a:ext uri="{FF2B5EF4-FFF2-40B4-BE49-F238E27FC236}">
                <a16:creationId xmlns:a16="http://schemas.microsoft.com/office/drawing/2014/main" id="{DAB53B14-0F8E-7FE6-A862-05460458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5536" y="5158816"/>
            <a:ext cx="806236" cy="13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7E537017-473E-5C05-95D4-ECA41099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833" y="5084201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racross - WikiDex, la enciclopedia Pokémon">
            <a:extLst>
              <a:ext uri="{FF2B5EF4-FFF2-40B4-BE49-F238E27FC236}">
                <a16:creationId xmlns:a16="http://schemas.microsoft.com/office/drawing/2014/main" id="{469C8007-5AD8-2CAA-15CB-7BF9780B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43" y="5229304"/>
            <a:ext cx="1658441" cy="15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B8CE31BC-5683-575C-CCC6-FCF5CBC4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27" y="5070926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D7B59158-597C-6620-DE32-30C17B64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87" y="5057651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ave exit PNG by dreamlikestock on DeviantArt">
            <a:extLst>
              <a:ext uri="{FF2B5EF4-FFF2-40B4-BE49-F238E27FC236}">
                <a16:creationId xmlns:a16="http://schemas.microsoft.com/office/drawing/2014/main" id="{6369AE9D-D071-F23A-E939-0EBDA76E2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4927291" y="12509606"/>
            <a:ext cx="36471890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0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Jungle Wallpapers - Top Free Jungle Backgrounds - WallpaperAccess">
            <a:extLst>
              <a:ext uri="{FF2B5EF4-FFF2-40B4-BE49-F238E27FC236}">
                <a16:creationId xmlns:a16="http://schemas.microsoft.com/office/drawing/2014/main" id="{6472C9F7-5CCD-D74B-CF2E-7C1EEA16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298" y="-1124931"/>
            <a:ext cx="13043506" cy="81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110" y="2316997"/>
            <a:ext cx="9622098" cy="41450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#program to find the X in a 2D list of strings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#initializing the lists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"U"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"H"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 algn="l"/>
            <a:b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#looping through the list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"X found at 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41124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PROBLEM 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anging Vines Png by Moonglowlilly on DeviantArt">
            <a:extLst>
              <a:ext uri="{FF2B5EF4-FFF2-40B4-BE49-F238E27FC236}">
                <a16:creationId xmlns:a16="http://schemas.microsoft.com/office/drawing/2014/main" id="{66E370CF-A364-8B66-FC23-74BD87D78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40" y="-4176278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anging Vines Png by Moonglowlilly on DeviantArt">
            <a:extLst>
              <a:ext uri="{FF2B5EF4-FFF2-40B4-BE49-F238E27FC236}">
                <a16:creationId xmlns:a16="http://schemas.microsoft.com/office/drawing/2014/main" id="{8D104FD4-9FF7-70CA-D689-38D768E7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35" y="-4177809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anging Vines Png by Moonglowlilly on DeviantArt">
            <a:extLst>
              <a:ext uri="{FF2B5EF4-FFF2-40B4-BE49-F238E27FC236}">
                <a16:creationId xmlns:a16="http://schemas.microsoft.com/office/drawing/2014/main" id="{0A9E8935-17E3-AD34-2155-03A05AA3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17" y="-4177809"/>
            <a:ext cx="4282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7E537017-473E-5C05-95D4-ECA41099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582" y="-2867287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B8CE31BC-5683-575C-CCC6-FCF5CBC4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778" y="-2880562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wnload Google-søk Grass, Herb - Tall Grass Cut Out | Transparent PNG ...">
            <a:extLst>
              <a:ext uri="{FF2B5EF4-FFF2-40B4-BE49-F238E27FC236}">
                <a16:creationId xmlns:a16="http://schemas.microsoft.com/office/drawing/2014/main" id="{D7B59158-597C-6620-DE32-30C17B64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38" y="-2893837"/>
            <a:ext cx="5636433" cy="28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edian – Pokérap GS (Johto) by Pokémon">
            <a:extLst>
              <a:ext uri="{FF2B5EF4-FFF2-40B4-BE49-F238E27FC236}">
                <a16:creationId xmlns:a16="http://schemas.microsoft.com/office/drawing/2014/main" id="{5ABADC49-8FBB-619C-4667-6FE351BE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6857" y="-2796297"/>
            <a:ext cx="806236" cy="13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eracross - WikiDex, la enciclopedia Pokémon">
            <a:extLst>
              <a:ext uri="{FF2B5EF4-FFF2-40B4-BE49-F238E27FC236}">
                <a16:creationId xmlns:a16="http://schemas.microsoft.com/office/drawing/2014/main" id="{4D058503-A175-F9BB-403A-B2551EB3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64" y="-2725809"/>
            <a:ext cx="1658441" cy="15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6FF5D8-C5C7-ECDF-83D8-E46DAE65DF50}"/>
              </a:ext>
            </a:extLst>
          </p:cNvPr>
          <p:cNvGrpSpPr/>
          <p:nvPr/>
        </p:nvGrpSpPr>
        <p:grpSpPr>
          <a:xfrm>
            <a:off x="-14898430" y="-9540899"/>
            <a:ext cx="36471890" cy="48309939"/>
            <a:chOff x="-14898430" y="-9540899"/>
            <a:chExt cx="36471890" cy="48309939"/>
          </a:xfrm>
        </p:grpSpPr>
        <p:pic>
          <p:nvPicPr>
            <p:cNvPr id="2050" name="Picture 2" descr="Cave exit PNG by dreamlikestock on DeviantArt">
              <a:extLst>
                <a:ext uri="{FF2B5EF4-FFF2-40B4-BE49-F238E27FC236}">
                  <a16:creationId xmlns:a16="http://schemas.microsoft.com/office/drawing/2014/main" id="{2C33DDDC-E932-99CC-1ED3-FB31D9527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14898430" y="-9540899"/>
              <a:ext cx="36471890" cy="2420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ave exit PNG by dreamlikestock on DeviantArt">
              <a:extLst>
                <a:ext uri="{FF2B5EF4-FFF2-40B4-BE49-F238E27FC236}">
                  <a16:creationId xmlns:a16="http://schemas.microsoft.com/office/drawing/2014/main" id="{13D936E3-FAC6-B7BA-D8B3-A983ED6A8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4898430" y="14568719"/>
              <a:ext cx="36471890" cy="2420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20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1FD39A-2C6F-CE1E-F6DE-C9C99D3E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260" y="-1588169"/>
            <a:ext cx="14125074" cy="941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914" y="2421039"/>
            <a:ext cx="11336565" cy="4145055"/>
          </a:xfrm>
        </p:spPr>
        <p:txBody>
          <a:bodyPr>
            <a:normAutofit/>
          </a:bodyPr>
          <a:lstStyle/>
          <a:p>
            <a:pPr algn="l"/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#this program is intended to detect if a </a:t>
            </a:r>
            <a:r>
              <a:rPr lang="en-US" sz="2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is part of a given word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"supercalifragilisticexpialidocious"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#getting user desired </a:t>
            </a:r>
            <a:r>
              <a:rPr lang="en-US" sz="2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subword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int(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"Enter a word that you want to check if is a </a:t>
            </a:r>
            <a:r>
              <a:rPr lang="en-US" sz="20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b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#checking where the </a:t>
            </a:r>
            <a:r>
              <a:rPr lang="en-US" sz="2000" b="0" i="1" dirty="0" err="1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 starts at if it starts at all</a:t>
            </a:r>
            <a:endParaRPr lang="en-US" sz="20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en-US" sz="20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subword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"It contains it starting at character: "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411246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6" y="1483980"/>
              <a:ext cx="8223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PROBLEM TWO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Cave exit PNG by dreamlikestock on DeviantArt">
            <a:extLst>
              <a:ext uri="{FF2B5EF4-FFF2-40B4-BE49-F238E27FC236}">
                <a16:creationId xmlns:a16="http://schemas.microsoft.com/office/drawing/2014/main" id="{306D154B-5306-6C71-36DB-56380817B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4"/>
          <a:stretch/>
        </p:blipFill>
        <p:spPr bwMode="auto">
          <a:xfrm>
            <a:off x="21746024" y="-7742227"/>
            <a:ext cx="16920034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B643E66-AD9C-6DCD-4547-9860009A1800}"/>
              </a:ext>
            </a:extLst>
          </p:cNvPr>
          <p:cNvGrpSpPr/>
          <p:nvPr/>
        </p:nvGrpSpPr>
        <p:grpSpPr>
          <a:xfrm>
            <a:off x="-14725867" y="-32052816"/>
            <a:ext cx="36471890" cy="48416566"/>
            <a:chOff x="-40501630" y="4998053"/>
            <a:chExt cx="36471890" cy="48416566"/>
          </a:xfrm>
        </p:grpSpPr>
        <p:pic>
          <p:nvPicPr>
            <p:cNvPr id="10" name="Picture 2" descr="Cave exit PNG by dreamlikestock on DeviantArt">
              <a:extLst>
                <a:ext uri="{FF2B5EF4-FFF2-40B4-BE49-F238E27FC236}">
                  <a16:creationId xmlns:a16="http://schemas.microsoft.com/office/drawing/2014/main" id="{6B9CC719-6AE9-28EF-F311-CFA913B32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0501630" y="29214298"/>
              <a:ext cx="36471890" cy="2420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Cave exit PNG by dreamlikestock on DeviantArt">
              <a:extLst>
                <a:ext uri="{FF2B5EF4-FFF2-40B4-BE49-F238E27FC236}">
                  <a16:creationId xmlns:a16="http://schemas.microsoft.com/office/drawing/2014/main" id="{BEFBD7BA-EA77-C293-1C1F-D61CEC244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40501630" y="4998053"/>
              <a:ext cx="36471890" cy="24200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067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eautiful River Wallpapers (41+ images)">
            <a:extLst>
              <a:ext uri="{FF2B5EF4-FFF2-40B4-BE49-F238E27FC236}">
                <a16:creationId xmlns:a16="http://schemas.microsoft.com/office/drawing/2014/main" id="{F169E218-9ED7-D876-D6CA-ADC3599B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262" y="-995757"/>
            <a:ext cx="14159220" cy="88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914" y="2421039"/>
            <a:ext cx="12155272" cy="4145055"/>
          </a:xfrm>
        </p:spPr>
        <p:txBody>
          <a:bodyPr>
            <a:normAutofit/>
          </a:bodyPr>
          <a:lstStyle/>
          <a:p>
            <a:pPr algn="l"/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#this code describes how many elements from list 1 appear in list 2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68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list2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algn="l"/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#finds if each element of list is found in list2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list2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list2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j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"is a duplicate!"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873830" cy="1382547"/>
            <a:chOff x="812225" y="1424872"/>
            <a:chExt cx="8392633" cy="13825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7" y="1483980"/>
              <a:ext cx="82232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PROBLEM THREE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Cave exit PNG by dreamlikestock on DeviantArt">
            <a:extLst>
              <a:ext uri="{FF2B5EF4-FFF2-40B4-BE49-F238E27FC236}">
                <a16:creationId xmlns:a16="http://schemas.microsoft.com/office/drawing/2014/main" id="{1CDE4195-D8A4-2AE1-A42C-51709A27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0185" flipH="1">
            <a:off x="-42240890" y="-1927343"/>
            <a:ext cx="36471890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exit PNG by dreamlikestock on DeviantArt">
            <a:extLst>
              <a:ext uri="{FF2B5EF4-FFF2-40B4-BE49-F238E27FC236}">
                <a16:creationId xmlns:a16="http://schemas.microsoft.com/office/drawing/2014/main" id="{FD8E285B-E05B-B176-E410-03EEE053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4"/>
          <a:stretch/>
        </p:blipFill>
        <p:spPr bwMode="auto">
          <a:xfrm rot="20306015">
            <a:off x="-8056927" y="-10644851"/>
            <a:ext cx="16920034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lue water with ripples on the surface with sand sea beach transparent ...">
            <a:extLst>
              <a:ext uri="{FF2B5EF4-FFF2-40B4-BE49-F238E27FC236}">
                <a16:creationId xmlns:a16="http://schemas.microsoft.com/office/drawing/2014/main" id="{9DCF08F8-FA16-0747-222E-34C3E0B8E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3489" y="3882810"/>
            <a:ext cx="14262100" cy="9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7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Underwater Ocean Wallpaper (57+ images)">
            <a:extLst>
              <a:ext uri="{FF2B5EF4-FFF2-40B4-BE49-F238E27FC236}">
                <a16:creationId xmlns:a16="http://schemas.microsoft.com/office/drawing/2014/main" id="{CB05FD9F-715D-619F-AF65-18B513F2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6160" y="-1274850"/>
            <a:ext cx="14244320" cy="89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21039"/>
            <a:ext cx="11835938" cy="414505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#the goal of this program is to sum all of the digits of a user inputted number together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#getting input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"Please enter a number: 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#looping while the number still has digits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#printing the sum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873830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7" y="1483980"/>
              <a:ext cx="8223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PROBLEM FOUR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Cave exit PNG by dreamlikestock on DeviantArt">
            <a:extLst>
              <a:ext uri="{FF2B5EF4-FFF2-40B4-BE49-F238E27FC236}">
                <a16:creationId xmlns:a16="http://schemas.microsoft.com/office/drawing/2014/main" id="{1CDE4195-D8A4-2AE1-A42C-51709A27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0185" flipH="1">
            <a:off x="-42240890" y="-15983575"/>
            <a:ext cx="36471890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exit PNG by dreamlikestock on DeviantArt">
            <a:extLst>
              <a:ext uri="{FF2B5EF4-FFF2-40B4-BE49-F238E27FC236}">
                <a16:creationId xmlns:a16="http://schemas.microsoft.com/office/drawing/2014/main" id="{FD8E285B-E05B-B176-E410-03EEE053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4"/>
          <a:stretch/>
        </p:blipFill>
        <p:spPr bwMode="auto">
          <a:xfrm rot="20306015">
            <a:off x="-8056927" y="-24701083"/>
            <a:ext cx="16920034" cy="24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e water with ripples on the surface with sand sea beach transparent ...">
            <a:extLst>
              <a:ext uri="{FF2B5EF4-FFF2-40B4-BE49-F238E27FC236}">
                <a16:creationId xmlns:a16="http://schemas.microsoft.com/office/drawing/2014/main" id="{2284EBCD-F041-B3E6-197E-F27FA137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3489" y="-9972890"/>
            <a:ext cx="14262100" cy="95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aking | Pokemon Tower Defense 3 Legacy Wikia | FANDOM powered by Wikia">
            <a:extLst>
              <a:ext uri="{FF2B5EF4-FFF2-40B4-BE49-F238E27FC236}">
                <a16:creationId xmlns:a16="http://schemas.microsoft.com/office/drawing/2014/main" id="{ACE72672-8094-4321-7524-772A9578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412" y="3978657"/>
            <a:ext cx="2048386" cy="190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listic soap bubbles. Png Bubbles are located on a transparent ...">
            <a:extLst>
              <a:ext uri="{FF2B5EF4-FFF2-40B4-BE49-F238E27FC236}">
                <a16:creationId xmlns:a16="http://schemas.microsoft.com/office/drawing/2014/main" id="{390B609B-9EED-5490-CABF-C52986BB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439" y="6848758"/>
            <a:ext cx="12192000" cy="597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9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Global Race for Critical Minerals in the Deep Ocean">
            <a:extLst>
              <a:ext uri="{FF2B5EF4-FFF2-40B4-BE49-F238E27FC236}">
                <a16:creationId xmlns:a16="http://schemas.microsoft.com/office/drawing/2014/main" id="{3C23097B-F5E1-9D4A-9ABC-B54673EE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1158" y="232143"/>
            <a:ext cx="14960600" cy="724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21039"/>
            <a:ext cx="11835938" cy="414505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#code to detect if a string is a palindrome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"Type in a word to see if it's a palindrome."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l"/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8900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isPalindrome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"Is a palindrome."</a:t>
            </a:r>
            <a:r>
              <a:rPr lang="en-US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70" y="1045596"/>
            <a:ext cx="4873830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7" y="1483980"/>
              <a:ext cx="8223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PROBLEM FIVE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alistic soap bubbles. Png Bubbles are located on a transparent ...">
            <a:extLst>
              <a:ext uri="{FF2B5EF4-FFF2-40B4-BE49-F238E27FC236}">
                <a16:creationId xmlns:a16="http://schemas.microsoft.com/office/drawing/2014/main" id="{081CB429-C463-B513-BFEC-84257780C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172" y="-4321172"/>
            <a:ext cx="12192000" cy="597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3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8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ar: 16 Points 8">
            <a:extLst>
              <a:ext uri="{FF2B5EF4-FFF2-40B4-BE49-F238E27FC236}">
                <a16:creationId xmlns:a16="http://schemas.microsoft.com/office/drawing/2014/main" id="{7A544084-F4D3-3BF9-3FF4-D79B386EC758}"/>
              </a:ext>
            </a:extLst>
          </p:cNvPr>
          <p:cNvSpPr/>
          <p:nvPr/>
        </p:nvSpPr>
        <p:spPr>
          <a:xfrm>
            <a:off x="-199640" y="-568420"/>
            <a:ext cx="2023730" cy="2023730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2EB97-8858-E965-3685-2366E07B4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124" y="2351147"/>
            <a:ext cx="9144000" cy="39519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Congratulations on escaping debug jungle </a:t>
            </a:r>
            <a:r>
              <a:rPr lang="en-US" sz="280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with your lives!</a:t>
            </a:r>
            <a:endParaRPr lang="en-US" sz="2800" dirty="0">
              <a:solidFill>
                <a:schemeClr val="bg1"/>
              </a:solidFill>
              <a:latin typeface="+mj-lt"/>
              <a:cs typeface="Courier New" panose="020703090202050204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9C44-59D9-DD42-845C-C7296D49CE54}"/>
              </a:ext>
            </a:extLst>
          </p:cNvPr>
          <p:cNvGrpSpPr/>
          <p:nvPr/>
        </p:nvGrpSpPr>
        <p:grpSpPr>
          <a:xfrm>
            <a:off x="-199640" y="-621158"/>
            <a:ext cx="14618533" cy="1381920"/>
            <a:chOff x="-89777" y="-821151"/>
            <a:chExt cx="14618533" cy="13819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6A8F6-F0E9-B8C6-A205-E2178319ECFA}"/>
                </a:ext>
              </a:extLst>
            </p:cNvPr>
            <p:cNvSpPr/>
            <p:nvPr/>
          </p:nvSpPr>
          <p:spPr>
            <a:xfrm rot="21540000">
              <a:off x="-89777" y="-821151"/>
              <a:ext cx="12677564" cy="1356107"/>
            </a:xfrm>
            <a:prstGeom prst="rect">
              <a:avLst/>
            </a:prstGeom>
            <a:solidFill>
              <a:srgbClr val="6532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8C3FC5"/>
                </a:solidFill>
                <a:latin typeface="Sofachrome Rg" panose="02010507020000020004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99B76D-6C5A-718F-1F57-BE6879CD2A5D}"/>
                </a:ext>
              </a:extLst>
            </p:cNvPr>
            <p:cNvSpPr txBox="1"/>
            <p:nvPr/>
          </p:nvSpPr>
          <p:spPr>
            <a:xfrm rot="21540000">
              <a:off x="19208" y="-208672"/>
              <a:ext cx="145095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i="1" dirty="0">
                  <a:ln w="19050">
                    <a:solidFill>
                      <a:srgbClr val="A053D5"/>
                    </a:solidFill>
                  </a:ln>
                  <a:solidFill>
                    <a:srgbClr val="A053D5"/>
                  </a:solidFill>
                  <a:latin typeface="NEXT ART" panose="02000803030000020004" pitchFamily="50" charset="0"/>
                </a:rPr>
                <a:t>DEBUG DAY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41BAC1-E2A4-BC55-F4B4-635308FE02E2}"/>
              </a:ext>
            </a:extLst>
          </p:cNvPr>
          <p:cNvGrpSpPr/>
          <p:nvPr/>
        </p:nvGrpSpPr>
        <p:grpSpPr>
          <a:xfrm>
            <a:off x="358568" y="1045596"/>
            <a:ext cx="4710737" cy="876338"/>
            <a:chOff x="812225" y="1424872"/>
            <a:chExt cx="8392633" cy="8763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01C5FF-BC8E-264E-33EB-5421F2E77875}"/>
                </a:ext>
              </a:extLst>
            </p:cNvPr>
            <p:cNvSpPr/>
            <p:nvPr/>
          </p:nvSpPr>
          <p:spPr>
            <a:xfrm>
              <a:off x="812225" y="1424872"/>
              <a:ext cx="8392633" cy="876338"/>
            </a:xfrm>
            <a:prstGeom prst="rect">
              <a:avLst/>
            </a:prstGeom>
            <a:solidFill>
              <a:srgbClr val="4B2979"/>
            </a:solidFill>
            <a:ln w="76200">
              <a:solidFill>
                <a:srgbClr val="2B2153"/>
              </a:solidFill>
            </a:ln>
            <a:effectLst>
              <a:outerShdw dist="177800" dir="5400000" algn="t" rotWithShape="0">
                <a:srgbClr val="18132F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39B1F2-65A4-D085-BE1B-5EBBA3EB215B}"/>
                </a:ext>
              </a:extLst>
            </p:cNvPr>
            <p:cNvSpPr txBox="1"/>
            <p:nvPr/>
          </p:nvSpPr>
          <p:spPr>
            <a:xfrm>
              <a:off x="896922" y="1483980"/>
              <a:ext cx="8223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n w="190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NEXT ART" panose="02000803030000020004" pitchFamily="50" charset="0"/>
                </a:rPr>
                <a:t>YOU SURVIVED!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2C66BEC-A9B9-A4C3-B203-460ABF012768}"/>
              </a:ext>
            </a:extLst>
          </p:cNvPr>
          <p:cNvSpPr/>
          <p:nvPr/>
        </p:nvSpPr>
        <p:spPr>
          <a:xfrm rot="19641517">
            <a:off x="-522857" y="5893406"/>
            <a:ext cx="1424762" cy="1345377"/>
          </a:xfrm>
          <a:prstGeom prst="rect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16 Points 7">
            <a:extLst>
              <a:ext uri="{FF2B5EF4-FFF2-40B4-BE49-F238E27FC236}">
                <a16:creationId xmlns:a16="http://schemas.microsoft.com/office/drawing/2014/main" id="{7DC8FEB8-5D6F-5456-57CE-0C44ACA0C9EE}"/>
              </a:ext>
            </a:extLst>
          </p:cNvPr>
          <p:cNvSpPr/>
          <p:nvPr/>
        </p:nvSpPr>
        <p:spPr>
          <a:xfrm>
            <a:off x="11039772" y="5879371"/>
            <a:ext cx="1637414" cy="1637414"/>
          </a:xfrm>
          <a:prstGeom prst="star16">
            <a:avLst/>
          </a:prstGeom>
          <a:solidFill>
            <a:srgbClr val="4B2979"/>
          </a:solidFill>
          <a:ln w="76200">
            <a:solidFill>
              <a:srgbClr val="2B2153"/>
            </a:solidFill>
          </a:ln>
          <a:effectLst>
            <a:outerShdw dist="177800" dir="5400000" algn="t" rotWithShape="0">
              <a:srgbClr val="18132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7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2979"/>
        </a:solidFill>
        <a:ln w="76200">
          <a:solidFill>
            <a:srgbClr val="2B2153"/>
          </a:solidFill>
        </a:ln>
        <a:effectLst>
          <a:outerShdw dist="177800" dir="5400000" algn="t" rotWithShape="0">
            <a:srgbClr val="18132F"/>
          </a:outerShdw>
        </a:effectLst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5795</TotalTime>
  <Words>596</Words>
  <Application>Microsoft Office PowerPoint</Application>
  <PresentationFormat>Widescreen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Consolas</vt:lpstr>
      <vt:lpstr>Courier New</vt:lpstr>
      <vt:lpstr>NEXT ART</vt:lpstr>
      <vt:lpstr>Sofachrome Rg</vt:lpstr>
      <vt:lpstr>Office Theme</vt:lpstr>
      <vt:lpstr>  Computational Thinking, Problem Solving, and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Hill</dc:creator>
  <cp:lastModifiedBy>Michael Hill</cp:lastModifiedBy>
  <cp:revision>14</cp:revision>
  <dcterms:created xsi:type="dcterms:W3CDTF">2024-08-07T17:47:07Z</dcterms:created>
  <dcterms:modified xsi:type="dcterms:W3CDTF">2024-10-04T16:06:42Z</dcterms:modified>
</cp:coreProperties>
</file>